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9" r:id="rId2"/>
    <p:sldId id="278" r:id="rId3"/>
    <p:sldId id="279" r:id="rId4"/>
    <p:sldId id="266" r:id="rId5"/>
    <p:sldId id="267" r:id="rId6"/>
    <p:sldId id="268" r:id="rId7"/>
    <p:sldId id="273" r:id="rId8"/>
    <p:sldId id="280" r:id="rId9"/>
    <p:sldId id="281" r:id="rId10"/>
    <p:sldId id="282" r:id="rId11"/>
    <p:sldId id="283" r:id="rId12"/>
    <p:sldId id="284" r:id="rId13"/>
    <p:sldId id="270" r:id="rId14"/>
    <p:sldId id="274" r:id="rId15"/>
    <p:sldId id="275" r:id="rId16"/>
    <p:sldId id="276" r:id="rId17"/>
    <p:sldId id="285" r:id="rId18"/>
    <p:sldId id="286" r:id="rId19"/>
    <p:sldId id="287" r:id="rId2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9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C43D50-2211-4542-BF53-CF537E24456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3849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3849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30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30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-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Fibrous Nipples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00174"/>
            <a:ext cx="6429420" cy="442915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Full and Engorged Breasts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6" y="1285860"/>
            <a:ext cx="885828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642942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Comparison of Full and Engorged Breasts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35094"/>
              </p:ext>
            </p:extLst>
          </p:nvPr>
        </p:nvGraphicFramePr>
        <p:xfrm>
          <a:off x="142876" y="1071546"/>
          <a:ext cx="8858280" cy="5500725"/>
        </p:xfrm>
        <a:graphic>
          <a:graphicData uri="http://schemas.openxmlformats.org/drawingml/2006/table">
            <a:tbl>
              <a:tblPr/>
              <a:tblGrid>
                <a:gridCol w="22521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2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3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0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Characteristic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Full Breasts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Engorged Breasts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0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Feeling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Hot, heavy and hard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Painful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6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Texture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Milk flowing freely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Oedematous (swollen with fluid)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0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Nipple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No specific change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Tight, especially the nipple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0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Appearance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No redness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Shiny appearance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06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Milk Flow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Milk flowing well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Milk may not flow, but may drip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403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Fever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Times New Roman"/>
                          <a:cs typeface="Times New Roman"/>
                        </a:rPr>
                        <a:t>No fever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Times New Roman"/>
                          <a:cs typeface="Times New Roman"/>
                        </a:rPr>
                        <a:t>Possible fever for 24 hours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95" marR="68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12313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71438" y="71414"/>
          <a:ext cx="9001156" cy="671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4" name="Slide" r:id="rId3" imgW="4520289" imgH="3389286" progId="PowerPoint.Slide.8">
                  <p:embed/>
                </p:oleObj>
              </mc:Choice>
              <mc:Fallback>
                <p:oleObj name="Slide" r:id="rId3" imgW="4520289" imgH="3389286" progId="PowerPoint.Slide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71414"/>
                        <a:ext cx="9001156" cy="6719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Causes of blocked duct and mastitis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Poor drainage of whole breast:</a:t>
            </a:r>
          </a:p>
          <a:p>
            <a:pPr>
              <a:buFontTx/>
              <a:buChar char="•"/>
            </a:pPr>
            <a:r>
              <a:rPr lang="en-GB" sz="2800"/>
              <a:t>infrequent feeds</a:t>
            </a:r>
          </a:p>
          <a:p>
            <a:pPr>
              <a:buFontTx/>
              <a:buChar char="•"/>
            </a:pPr>
            <a:r>
              <a:rPr lang="en-GB" sz="2800"/>
              <a:t>short feeds</a:t>
            </a:r>
          </a:p>
          <a:p>
            <a:endParaRPr lang="en-GB" sz="2800"/>
          </a:p>
          <a:p>
            <a:r>
              <a:rPr lang="en-GB" sz="2800"/>
              <a:t>Poor drainage of part of breast:</a:t>
            </a:r>
          </a:p>
          <a:p>
            <a:pPr>
              <a:buFontTx/>
              <a:buChar char="•"/>
            </a:pPr>
            <a:r>
              <a:rPr lang="en-GB" sz="2800"/>
              <a:t>ineffective suckling</a:t>
            </a:r>
          </a:p>
          <a:p>
            <a:pPr>
              <a:buFontTx/>
              <a:buChar char="•"/>
            </a:pPr>
            <a:r>
              <a:rPr lang="en-GB" sz="2800"/>
              <a:t>pressure from clothes</a:t>
            </a:r>
          </a:p>
          <a:p>
            <a:pPr>
              <a:buFontTx/>
              <a:buChar char="•"/>
            </a:pPr>
            <a:r>
              <a:rPr lang="en-GB" sz="2800"/>
              <a:t>pressure from fingers during feeds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Treatment of blocked duct and mastitis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65125" indent="-365125">
              <a:buFontTx/>
              <a:buChar char="•"/>
            </a:pPr>
            <a:r>
              <a:rPr lang="en-US" sz="2800"/>
              <a:t>Most important – improve drainage of milk</a:t>
            </a:r>
          </a:p>
          <a:p>
            <a:pPr marL="365125" indent="-365125">
              <a:buFontTx/>
              <a:buChar char="•"/>
            </a:pPr>
            <a:r>
              <a:rPr lang="en-US" sz="2800"/>
              <a:t>Look for cause and correct</a:t>
            </a:r>
          </a:p>
          <a:p>
            <a:pPr marL="365125" indent="-365125">
              <a:buFontTx/>
              <a:buChar char="•"/>
            </a:pPr>
            <a:r>
              <a:rPr lang="en-US" sz="2800"/>
              <a:t>Suggest: </a:t>
            </a:r>
          </a:p>
          <a:p>
            <a:pPr marL="1338263" lvl="1" indent="-533400"/>
            <a:r>
              <a:rPr lang="en-US" sz="2400"/>
              <a:t>frequent feeds</a:t>
            </a:r>
          </a:p>
          <a:p>
            <a:pPr marL="1338263" lvl="1" indent="-533400"/>
            <a:r>
              <a:rPr lang="en-US" sz="2400"/>
              <a:t>gentle massage towards nipple</a:t>
            </a:r>
          </a:p>
          <a:p>
            <a:pPr marL="1338263" lvl="1" indent="-533400"/>
            <a:r>
              <a:rPr lang="en-US" sz="2400"/>
              <a:t>warm compresses</a:t>
            </a:r>
          </a:p>
          <a:p>
            <a:pPr marL="1338263" lvl="1" indent="-533400"/>
            <a:r>
              <a:rPr lang="en-US" sz="2400"/>
              <a:t>Start feed on unaffected side; vary position</a:t>
            </a:r>
          </a:p>
          <a:p>
            <a:pPr marL="365125" indent="-365125">
              <a:buFontTx/>
              <a:buChar char="•"/>
            </a:pPr>
            <a:r>
              <a:rPr lang="en-US" sz="2800"/>
              <a:t>Antibiotics, analgesics, rest</a:t>
            </a:r>
          </a:p>
          <a:p>
            <a:pPr marL="365125" indent="-365125"/>
            <a:endParaRPr lang="en-US" sz="2800"/>
          </a:p>
          <a:p>
            <a:pPr marL="365125" indent="-365125">
              <a:buFontTx/>
              <a:buChar char="•"/>
            </a:pPr>
            <a:endParaRPr lang="en-US" sz="2800"/>
          </a:p>
          <a:p>
            <a:pPr marL="365125" indent="-365125">
              <a:buFontTx/>
              <a:buChar char="•"/>
            </a:pPr>
            <a:endParaRPr lang="en-US" sz="2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en-US" dirty="0"/>
              <a:t>Sore Nipples &amp; Fissures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8858280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Candida Infection (Thrush) in the Breastfeeding Mother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8358246" cy="498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txBody>
          <a:bodyPr/>
          <a:lstStyle/>
          <a:p>
            <a:pPr algn="ctr"/>
            <a:r>
              <a:rPr lang="en-US" dirty="0"/>
              <a:t>Symptoms of Nipple Thrush</a:t>
            </a:r>
          </a:p>
        </p:txBody>
      </p:sp>
      <p:pic>
        <p:nvPicPr>
          <p:cNvPr id="3" name="Picture 2" descr="C:\Users\User\AppData\Local\Microsoft\Windows\INetCache\Content.Word\a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7500990" cy="492922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714620"/>
            <a:ext cx="9144000" cy="106680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Breast Conditions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428736"/>
            <a:ext cx="7143800" cy="4714908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600" dirty="0"/>
              <a:t>At the end of the session, participants will be able to:</a:t>
            </a:r>
          </a:p>
          <a:p>
            <a:pPr algn="just">
              <a:buFont typeface="Wingdings" pitchFamily="2" charset="2"/>
              <a:buChar char="q"/>
            </a:pPr>
            <a:endParaRPr lang="en-US" sz="2600" dirty="0"/>
          </a:p>
          <a:p>
            <a:r>
              <a:rPr lang="en-GB" sz="2600" dirty="0"/>
              <a:t>	Recognize and manage these common breast conditions:</a:t>
            </a:r>
          </a:p>
          <a:p>
            <a:endParaRPr lang="en-GB" sz="2000" dirty="0"/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400" dirty="0"/>
              <a:t>Flat and inverted nipples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400" dirty="0"/>
              <a:t>Engorgement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400" dirty="0"/>
              <a:t>Blocked duct and mastitis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ü"/>
            </a:pPr>
            <a:r>
              <a:rPr lang="en-GB" sz="2400" dirty="0"/>
              <a:t>Sore nipples and nipple fissure</a:t>
            </a:r>
          </a:p>
          <a:p>
            <a:pPr algn="just">
              <a:buFont typeface="Wingdings" pitchFamily="2" charset="2"/>
              <a:buChar char="q"/>
            </a:pPr>
            <a:endParaRPr lang="en-US" sz="20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138363"/>
          </a:xfrm>
          <a:prstGeom prst="rect">
            <a:avLst/>
          </a:prstGeom>
          <a:noFill/>
        </p:spPr>
      </p:pic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-107950" y="-171450"/>
            <a:ext cx="0" cy="7632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9713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9324975" cy="2035175"/>
          </a:xfrm>
          <a:prstGeom prst="rect">
            <a:avLst/>
          </a:prstGeom>
          <a:noFill/>
        </p:spPr>
      </p:pic>
      <p:pic>
        <p:nvPicPr>
          <p:cNvPr id="29714" name="Picture 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38638"/>
            <a:ext cx="9144000" cy="254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838" y="-26988"/>
            <a:ext cx="5738812" cy="6884988"/>
          </a:xfrm>
          <a:prstGeom prst="rect">
            <a:avLst/>
          </a:prstGeom>
          <a:noFill/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988"/>
            <a:ext cx="3806825" cy="6884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1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57274"/>
          </a:xfrm>
          <a:solidFill>
            <a:srgbClr val="00B050"/>
          </a:solidFill>
        </p:spPr>
        <p:txBody>
          <a:bodyPr/>
          <a:lstStyle/>
          <a:p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Management of flat and inverted nipples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5720" y="1714488"/>
          <a:ext cx="8572560" cy="4786346"/>
        </p:xfrm>
        <a:graphic>
          <a:graphicData uri="http://schemas.openxmlformats.org/drawingml/2006/table">
            <a:tbl>
              <a:tblPr/>
              <a:tblGrid>
                <a:gridCol w="3238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3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18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During Antenatal Check-up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Not helpful</a:t>
                      </a:r>
                      <a:endParaRPr lang="en-US" sz="20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089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      Soon after Delivery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Build the mother’s confidence – breasts will improve Explain that the baby suckles BREAST not nipple Let the baby explore breast skin-to-skin Help the mother to position her baby on the first day Try different positions, e.g. underarm Help her to make the nipple stand out more Use a pump or syringe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363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For first 1-2 weeks, if necessary</a:t>
                      </a:r>
                      <a:endParaRPr lang="en-US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Express breast milk and feed with a cup Express breast milk into the baby’s mouth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Syringe Method for Treating Inverted Nipples</a:t>
            </a:r>
          </a:p>
        </p:txBody>
      </p:sp>
      <p:pic>
        <p:nvPicPr>
          <p:cNvPr id="3" name="Picture 2" descr="C:\Users\User\AppData\Local\Microsoft\Windows\INetCache\Content.Word\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6500858" cy="4786346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Nipples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205" y="1998027"/>
            <a:ext cx="5355590" cy="2861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HO OHP">
  <a:themeElements>
    <a:clrScheme name="WHO OH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 OH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HO OH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308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WHO OHP</vt:lpstr>
      <vt:lpstr>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Management of flat and inverted nipples</vt:lpstr>
      <vt:lpstr>Syringe Method for Treating Inverted Nipples</vt:lpstr>
      <vt:lpstr>Long Nipples</vt:lpstr>
      <vt:lpstr>Large Fibrous Nipples </vt:lpstr>
      <vt:lpstr>Full and Engorged Breasts</vt:lpstr>
      <vt:lpstr>Comparison of Full and Engorged Breasts </vt:lpstr>
      <vt:lpstr>PowerPoint Presentation</vt:lpstr>
      <vt:lpstr>PowerPoint Presentation</vt:lpstr>
      <vt:lpstr>Causes of blocked duct and mastitis</vt:lpstr>
      <vt:lpstr>Treatment of blocked duct and mastitis</vt:lpstr>
      <vt:lpstr>Sore Nipples &amp; Fissures</vt:lpstr>
      <vt:lpstr> Candida Infection (Thrush) in the Breastfeeding Mother </vt:lpstr>
      <vt:lpstr>Symptoms of Nipple Thrush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infant and young child feeding</dc:title>
  <dc:creator>Ian</dc:creator>
  <cp:lastModifiedBy>DELL</cp:lastModifiedBy>
  <cp:revision>38</cp:revision>
  <dcterms:created xsi:type="dcterms:W3CDTF">2005-04-20T18:51:46Z</dcterms:created>
  <dcterms:modified xsi:type="dcterms:W3CDTF">2025-07-02T05:02:48Z</dcterms:modified>
</cp:coreProperties>
</file>